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702" r:id="rId3"/>
    <p:sldId id="703" r:id="rId4"/>
    <p:sldId id="707" r:id="rId5"/>
    <p:sldId id="701" r:id="rId6"/>
    <p:sldId id="633" r:id="rId7"/>
    <p:sldId id="634" r:id="rId8"/>
    <p:sldId id="729" r:id="rId9"/>
    <p:sldId id="728" r:id="rId10"/>
    <p:sldId id="731" r:id="rId11"/>
    <p:sldId id="727" r:id="rId12"/>
    <p:sldId id="730" r:id="rId13"/>
    <p:sldId id="732" r:id="rId14"/>
    <p:sldId id="733" r:id="rId15"/>
    <p:sldId id="744" r:id="rId16"/>
    <p:sldId id="742" r:id="rId17"/>
    <p:sldId id="745" r:id="rId18"/>
    <p:sldId id="746" r:id="rId19"/>
    <p:sldId id="743" r:id="rId20"/>
    <p:sldId id="749" r:id="rId21"/>
    <p:sldId id="748" r:id="rId22"/>
    <p:sldId id="747" r:id="rId23"/>
    <p:sldId id="750" r:id="rId24"/>
    <p:sldId id="734" r:id="rId25"/>
    <p:sldId id="737" r:id="rId26"/>
    <p:sldId id="738" r:id="rId27"/>
    <p:sldId id="739" r:id="rId28"/>
    <p:sldId id="736" r:id="rId29"/>
    <p:sldId id="735" r:id="rId30"/>
    <p:sldId id="740" r:id="rId31"/>
    <p:sldId id="741" r:id="rId32"/>
    <p:sldId id="718" r:id="rId33"/>
    <p:sldId id="720" r:id="rId34"/>
    <p:sldId id="721" r:id="rId35"/>
    <p:sldId id="723" r:id="rId36"/>
    <p:sldId id="719" r:id="rId37"/>
    <p:sldId id="715" r:id="rId38"/>
    <p:sldId id="71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171FA-D11C-4F0C-B315-280EEF610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FAB48E-2A87-4BF8-9F46-BFDF8DF0E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64567-2777-4EAF-83F1-0D89453F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E947A-C188-4F91-A2D8-AAB44AF0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43BFB4-55AE-4C96-A495-E96274BE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A3564-28D2-4088-8569-BF6F48E5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F66B6E-BCB3-46BF-84DE-639E89097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FA791-25CF-4B99-A7E0-20FBBCD7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91E5A-CC77-46E7-B4B6-36642558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FB952-69B7-45BD-AD68-BBFA0F5B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38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4506D9-6C1C-419F-B6DF-25F944137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FA9AF0-1E2D-44EE-8348-57D7D52BE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CE0F7-CC2D-4A70-91E8-0E4BB572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0AC7A-CD59-4E60-A176-C50E2CD9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43DAD-F89B-46E7-871D-9580A965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AC994-2C9C-4C66-9876-C7C9C5A3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E57CE-85B6-4B01-A17B-D8457DD3D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B2804-73A8-4D03-98E3-B80515D9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DC0C2-9F73-4AF1-8E1F-E2784088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F75F6-73F8-4520-B6B5-BFBBF406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8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48B06-BB0B-4E9F-B59D-2391E2BA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02C10D-039A-44C3-8A89-FED1FE79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ED7AC-78E6-41A7-82D0-5EBC8F8A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EB2AA-1DF3-4751-969B-C184CC7D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3818E-E543-46D7-AC1E-164C34A4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0ACF4-FBDC-43B2-AE0C-9FAD5A65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DE1B7-2AAD-47B6-8EE6-486C149B0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BCDCE-907C-4CC4-BD14-7878B5D2D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A1A0C-023F-47C9-969A-F9D11B20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FF368-A314-4136-BF87-4AA9B5AE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BDA5-7391-472D-8B49-14AA9F87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C3CA9-D1A6-47F4-89F2-6CA23BE7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16D93-4618-44E5-A33A-097312E3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A8EA7-68EC-41DC-8152-C5B8A8E5B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41B38B-3573-4703-9CCC-DB0DB8D89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836080-2EEC-4FEA-8D14-2C0953C6F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9D7DF7-99B3-463D-8865-83B453D7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8D77BC-31CB-494A-A651-0574C661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A90E5F-2583-4028-9488-851E7230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6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D4827-1069-4687-AAF7-2F489E7F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95A41-074A-4A12-8499-523CE3AE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978FE6-C076-4E6D-934E-D94C01F9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9805D-ECD6-4320-B1CE-E314C272A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2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51E3A0-0E3A-4EA2-A546-DAD64ECB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E3FE4-44F2-433C-9C79-B45CC7AB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BC23DF-6E8F-4B14-A334-33F064F8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2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DA05D-A098-4D11-8EB0-594F7229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F04A-9983-40B3-BBEB-A28CC3B51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90646B-0647-4A28-95F9-931FA90D9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F60AF9-1996-4ECC-9014-92D60CEB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C38DF-016C-44AC-A2B3-DE77C32A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A834B-C510-4E6C-B66D-E3C5A88C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E3C33-401E-4365-848F-A092006E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C7DAA7-BF82-461E-A609-79EC9C0D0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DDA64C-9C6C-4FF0-A4A2-82C42CD09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E46596-F204-4866-8C30-88F285F3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65012-AE93-47C5-B463-786F818A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45FD82-0BA6-4E4A-B9CB-743DAF3B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2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808E7F-D4F8-416E-943A-270E8FA0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B96E0-BB14-4041-A408-094861223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A094D-1E7F-4416-8519-EBC9B678F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44219-2105-4AA9-95D4-700DB886B9DA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1147F-8EB3-4543-8DBF-0235075FB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584E2-DEDA-41EC-80A7-F63B1F056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8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0D6BF-4BE7-4B95-87F4-1C4559C01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국방 사이버 보안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BF306-A7A3-41EC-91E2-168031C1A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주차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872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09625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hlinkClick r:id="" action="ppaction://noaction"/>
            <a:extLst>
              <a:ext uri="{FF2B5EF4-FFF2-40B4-BE49-F238E27FC236}">
                <a16:creationId xmlns:a16="http://schemas.microsoft.com/office/drawing/2014/main" id="{00733412-9AE5-4585-8405-12AC612CE9B3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9" name="_x247862600">
            <a:extLst>
              <a:ext uri="{FF2B5EF4-FFF2-40B4-BE49-F238E27FC236}">
                <a16:creationId xmlns:a16="http://schemas.microsoft.com/office/drawing/2014/main" id="{4D1841E6-EA38-474D-9DB2-C49CFA51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90016"/>
            <a:ext cx="5400675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1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/Training/Unit/Net/13</a:t>
            </a:r>
            <a:br>
              <a:rPr lang="en-US" altLang="ko-KR" dirty="0"/>
            </a:br>
            <a:r>
              <a:rPr lang="en-US" altLang="ko-KR" dirty="0"/>
              <a:t> 13. DDOS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Ping </a:t>
            </a:r>
            <a:r>
              <a:rPr lang="en-US" altLang="ko-KR"/>
              <a:t>of Death - </a:t>
            </a:r>
            <a:r>
              <a:rPr lang="ko-KR" altLang="en-US"/>
              <a:t>대응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Ping of Death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받고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iftop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Wireshark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확인 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방화벽에서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차단하고 로그 기록을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남기시오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1468F5E4-2EBF-4951-ADA0-008B17406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46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[setup]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</a:t>
            </a:r>
            <a:r>
              <a:rPr lang="en-US" altLang="ko-KR" sz="1000" dirty="0"/>
              <a:t>) </a:t>
            </a:r>
            <a:r>
              <a:rPr lang="ko-KR" altLang="en-US" sz="1000" dirty="0"/>
              <a:t>탐지 항목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공격서버에서 희생자서버로 </a:t>
            </a:r>
            <a:r>
              <a:rPr lang="en-US" altLang="ko-KR" sz="1000" dirty="0"/>
              <a:t>ping of Death </a:t>
            </a:r>
            <a:r>
              <a:rPr lang="ko-KR" altLang="en-US" sz="1000" dirty="0"/>
              <a:t>공격시도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en-US" altLang="ko-KR" sz="1000" dirty="0" err="1"/>
              <a:t>iftop</a:t>
            </a:r>
            <a:r>
              <a:rPr lang="ko-KR" altLang="en-US" sz="1000" dirty="0"/>
              <a:t>명령으로 트래픽 양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희생자서버에서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로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패킷을 분석해보면 패킷이 너무 커서 </a:t>
            </a:r>
            <a:r>
              <a:rPr lang="ko-KR" altLang="en-US" sz="1000" dirty="0" err="1"/>
              <a:t>여러개로</a:t>
            </a:r>
            <a:r>
              <a:rPr lang="ko-KR" altLang="en-US" sz="1000" dirty="0"/>
              <a:t> 분할된 것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ICMP Request </a:t>
            </a:r>
            <a:r>
              <a:rPr lang="ko-KR" altLang="en-US" sz="1000" dirty="0"/>
              <a:t>패킷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ICMP </a:t>
            </a:r>
            <a:r>
              <a:rPr lang="ko-KR" altLang="en-US" sz="1000" dirty="0"/>
              <a:t>헤더 분석 후 페이로드 크기 값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 </a:t>
            </a:r>
            <a:r>
              <a:rPr lang="en-US" altLang="ko-KR" sz="1000" dirty="0"/>
              <a:t>( TX : </a:t>
            </a:r>
            <a:r>
              <a:rPr lang="ko-KR" altLang="en-US" sz="1000" dirty="0"/>
              <a:t>전송 </a:t>
            </a:r>
            <a:r>
              <a:rPr lang="en-US" altLang="ko-KR" sz="1000" dirty="0"/>
              <a:t>/ RX : </a:t>
            </a:r>
            <a:r>
              <a:rPr lang="ko-KR" altLang="en-US" sz="1000" dirty="0"/>
              <a:t>수신 </a:t>
            </a:r>
            <a:r>
              <a:rPr lang="en-US" altLang="ko-KR" sz="1000" dirty="0"/>
              <a:t>/ TOTAL : </a:t>
            </a:r>
            <a:r>
              <a:rPr lang="ko-KR" altLang="en-US" sz="1000" dirty="0"/>
              <a:t>전체 </a:t>
            </a:r>
            <a:r>
              <a:rPr lang="en-US" altLang="ko-KR" sz="1000" dirty="0"/>
              <a:t>/ </a:t>
            </a:r>
            <a:r>
              <a:rPr lang="en-US" altLang="ko-KR" sz="1000" dirty="0" err="1"/>
              <a:t>cumm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  <a:r>
              <a:rPr lang="ko-KR" altLang="en-US" sz="1000" dirty="0"/>
              <a:t>실행 후 현재까지의 총 데이터 양 </a:t>
            </a:r>
            <a:r>
              <a:rPr lang="en-US" altLang="ko-KR" sz="1000" dirty="0"/>
              <a:t>/ peak : </a:t>
            </a:r>
            <a:r>
              <a:rPr lang="ko-KR" altLang="en-US" sz="1000" dirty="0"/>
              <a:t>피크시의 데이터 </a:t>
            </a:r>
            <a:r>
              <a:rPr lang="en-US" altLang="ko-KR" sz="1000" dirty="0"/>
              <a:t>/ rates : </a:t>
            </a:r>
            <a:r>
              <a:rPr lang="ko-KR" altLang="en-US" sz="1000" dirty="0"/>
              <a:t>각각 </a:t>
            </a:r>
            <a:r>
              <a:rPr lang="en-US" altLang="ko-KR" sz="1000" dirty="0"/>
              <a:t>2</a:t>
            </a:r>
            <a:r>
              <a:rPr lang="ko-KR" altLang="en-US" sz="1000" dirty="0"/>
              <a:t>초</a:t>
            </a:r>
            <a:r>
              <a:rPr lang="en-US" altLang="ko-KR" sz="1000" dirty="0"/>
              <a:t>, 4</a:t>
            </a:r>
            <a:r>
              <a:rPr lang="ko-KR" altLang="en-US" sz="1000" dirty="0"/>
              <a:t>초</a:t>
            </a:r>
            <a:r>
              <a:rPr lang="en-US" altLang="ko-KR" sz="1000" dirty="0"/>
              <a:t>, 10</a:t>
            </a:r>
            <a:r>
              <a:rPr lang="ko-KR" altLang="en-US" sz="1000" dirty="0"/>
              <a:t>초의 평균흐름 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3" name="_x247860040">
            <a:extLst>
              <a:ext uri="{FF2B5EF4-FFF2-40B4-BE49-F238E27FC236}">
                <a16:creationId xmlns:a16="http://schemas.microsoft.com/office/drawing/2014/main" id="{A40277F5-C572-4F58-BE6E-FEC242BB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31520"/>
            <a:ext cx="5400675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822884C2-FCB7-47B3-9010-2F92A7562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195" name="_x247862040">
            <a:extLst>
              <a:ext uri="{FF2B5EF4-FFF2-40B4-BE49-F238E27FC236}">
                <a16:creationId xmlns:a16="http://schemas.microsoft.com/office/drawing/2014/main" id="{C3A32AC6-4452-49F0-9A6E-7C4AA6CC7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036" y="896112"/>
            <a:ext cx="20034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47863320">
            <a:extLst>
              <a:ext uri="{FF2B5EF4-FFF2-40B4-BE49-F238E27FC236}">
                <a16:creationId xmlns:a16="http://schemas.microsoft.com/office/drawing/2014/main" id="{14467215-CB03-4782-97E3-9A1EB557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1207008"/>
            <a:ext cx="5400675" cy="30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6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로 </a:t>
            </a:r>
            <a:r>
              <a:rPr lang="en-US" altLang="ko-KR" sz="1000" dirty="0" err="1"/>
              <a:t>icmp</a:t>
            </a:r>
            <a:r>
              <a:rPr lang="en-US" altLang="ko-KR" sz="1000" dirty="0"/>
              <a:t> </a:t>
            </a:r>
            <a:r>
              <a:rPr lang="ko-KR" altLang="en-US" sz="1000" dirty="0"/>
              <a:t>패킷이 </a:t>
            </a:r>
            <a:r>
              <a:rPr lang="en-US" altLang="ko-KR" sz="1000" dirty="0"/>
              <a:t>ipv4 </a:t>
            </a:r>
            <a:r>
              <a:rPr lang="ko-KR" altLang="en-US" sz="1000" dirty="0"/>
              <a:t>패킷으로 쪼개져 들어오는 것을 확인 후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패킷에서 </a:t>
            </a:r>
            <a:r>
              <a:rPr lang="en-US" altLang="ko-KR" sz="1000" dirty="0"/>
              <a:t>Reassembled </a:t>
            </a:r>
            <a:r>
              <a:rPr lang="ko-KR" altLang="en-US" sz="1000" dirty="0"/>
              <a:t>패킷의 </a:t>
            </a:r>
            <a:r>
              <a:rPr lang="en-US" altLang="ko-KR" sz="1000" dirty="0"/>
              <a:t>data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restart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4)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 </a:t>
            </a:r>
            <a:r>
              <a:rPr lang="ko-KR" altLang="en-US" sz="1000" dirty="0"/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5) iptables </a:t>
            </a:r>
            <a:r>
              <a:rPr lang="ko-KR" altLang="en-US" sz="1000" dirty="0"/>
              <a:t>수정한 값을 적용하기 위해 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iptables restart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17" name="_x247861160">
            <a:extLst>
              <a:ext uri="{FF2B5EF4-FFF2-40B4-BE49-F238E27FC236}">
                <a16:creationId xmlns:a16="http://schemas.microsoft.com/office/drawing/2014/main" id="{B4A30B93-8357-4639-9D22-964A379A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" y="926592"/>
            <a:ext cx="54006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47863080">
            <a:extLst>
              <a:ext uri="{FF2B5EF4-FFF2-40B4-BE49-F238E27FC236}">
                <a16:creationId xmlns:a16="http://schemas.microsoft.com/office/drawing/2014/main" id="{3FAF6D21-0ED9-4F74-B7FB-B448FE8B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8" y="5202426"/>
            <a:ext cx="52959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47863080">
            <a:extLst>
              <a:ext uri="{FF2B5EF4-FFF2-40B4-BE49-F238E27FC236}">
                <a16:creationId xmlns:a16="http://schemas.microsoft.com/office/drawing/2014/main" id="{6642B922-BA29-46C1-B6B0-D6A5B52A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926592"/>
            <a:ext cx="5400675" cy="364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_x247862600">
            <a:extLst>
              <a:ext uri="{FF2B5EF4-FFF2-40B4-BE49-F238E27FC236}">
                <a16:creationId xmlns:a16="http://schemas.microsoft.com/office/drawing/2014/main" id="{1DC26899-603C-4414-A161-2D1F5F825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74" y="5180201"/>
            <a:ext cx="5326063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40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369093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6) tail -f /var/log/message </a:t>
            </a:r>
            <a:r>
              <a:rPr lang="ko-KR" altLang="en-US" sz="1000"/>
              <a:t>명령으로 실시간으로 </a:t>
            </a:r>
            <a:r>
              <a:rPr lang="en-US" altLang="ko-KR" sz="1000"/>
              <a:t>DROP </a:t>
            </a:r>
            <a:r>
              <a:rPr lang="ko-KR" altLang="en-US" sz="1000"/>
              <a:t>되는 로그 확인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392121" y="4248284"/>
            <a:ext cx="5616792" cy="220960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1" name="_x247862680">
            <a:extLst>
              <a:ext uri="{FF2B5EF4-FFF2-40B4-BE49-F238E27FC236}">
                <a16:creationId xmlns:a16="http://schemas.microsoft.com/office/drawing/2014/main" id="{DABD08CA-E4CF-4213-AC0C-80AE18A3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8848"/>
            <a:ext cx="5400675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247862680">
            <a:extLst>
              <a:ext uri="{FF2B5EF4-FFF2-40B4-BE49-F238E27FC236}">
                <a16:creationId xmlns:a16="http://schemas.microsoft.com/office/drawing/2014/main" id="{99397CCC-E732-4B75-AAAA-C1D6A16E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0" y="4645152"/>
            <a:ext cx="3260725" cy="3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9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93995"/>
            <a:ext cx="7620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0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컴퓨터 네트워크 39장 - 도메인 네임 스페이스(Domain Name Space) -">
            <a:extLst>
              <a:ext uri="{FF2B5EF4-FFF2-40B4-BE49-F238E27FC236}">
                <a16:creationId xmlns:a16="http://schemas.microsoft.com/office/drawing/2014/main" id="{BAD8057E-801F-454D-A530-487AB48C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20" y="1690688"/>
            <a:ext cx="4955337" cy="48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컴퓨터 네트워크 39장 - 도메인 네임 스페이스(Domain Name Space) -">
            <a:extLst>
              <a:ext uri="{FF2B5EF4-FFF2-40B4-BE49-F238E27FC236}">
                <a16:creationId xmlns:a16="http://schemas.microsoft.com/office/drawing/2014/main" id="{3AAD7A59-7C0F-45EF-A52D-0320F360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92" y="1603603"/>
            <a:ext cx="2133600" cy="4581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6D7BF03-1954-41FB-BC68-333CB91F4D04}"/>
              </a:ext>
            </a:extLst>
          </p:cNvPr>
          <p:cNvCxnSpPr>
            <a:cxnSpLocks/>
          </p:cNvCxnSpPr>
          <p:nvPr/>
        </p:nvCxnSpPr>
        <p:spPr>
          <a:xfrm flipV="1">
            <a:off x="3494314" y="5641521"/>
            <a:ext cx="4661807" cy="318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360F30F-233E-4C66-A2E9-1DC5DAF274B6}"/>
              </a:ext>
            </a:extLst>
          </p:cNvPr>
          <p:cNvSpPr txBox="1"/>
          <p:nvPr/>
        </p:nvSpPr>
        <p:spPr>
          <a:xfrm>
            <a:off x="10665277" y="5431393"/>
            <a:ext cx="8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E78D56-A556-40ED-94A9-8E6AF5628F97}"/>
              </a:ext>
            </a:extLst>
          </p:cNvPr>
          <p:cNvSpPr txBox="1"/>
          <p:nvPr/>
        </p:nvSpPr>
        <p:spPr>
          <a:xfrm>
            <a:off x="10646226" y="2400737"/>
            <a:ext cx="86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1</a:t>
            </a:r>
          </a:p>
          <a:p>
            <a:r>
              <a:rPr lang="en-US" altLang="ko-KR" dirty="0"/>
              <a:t>=TLD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6B1B1-97A5-4074-8369-8F55114373D0}"/>
              </a:ext>
            </a:extLst>
          </p:cNvPr>
          <p:cNvSpPr txBox="1"/>
          <p:nvPr/>
        </p:nvSpPr>
        <p:spPr>
          <a:xfrm>
            <a:off x="10646226" y="3342939"/>
            <a:ext cx="86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2</a:t>
            </a:r>
          </a:p>
          <a:p>
            <a:r>
              <a:rPr lang="en-US" altLang="ko-KR" dirty="0"/>
              <a:t>=SLD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B9C85E-2B90-4EEF-9394-E6A07A429C86}"/>
              </a:ext>
            </a:extLst>
          </p:cNvPr>
          <p:cNvSpPr txBox="1"/>
          <p:nvPr/>
        </p:nvSpPr>
        <p:spPr>
          <a:xfrm>
            <a:off x="10646227" y="4403449"/>
            <a:ext cx="8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538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32" name="Picture 12" descr="반복적 질의 2단계">
            <a:extLst>
              <a:ext uri="{FF2B5EF4-FFF2-40B4-BE49-F238E27FC236}">
                <a16:creationId xmlns:a16="http://schemas.microsoft.com/office/drawing/2014/main" id="{DAD7032C-1F53-41D9-8AE1-9E441134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0251"/>
            <a:ext cx="7597443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41FED53-C3A7-4ACA-B94B-70E1138E15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837714" y="3780064"/>
            <a:ext cx="816429" cy="3265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15E3D-1D4F-4C71-93C2-A47D7EFD3D3B}"/>
              </a:ext>
            </a:extLst>
          </p:cNvPr>
          <p:cNvSpPr/>
          <p:nvPr/>
        </p:nvSpPr>
        <p:spPr>
          <a:xfrm>
            <a:off x="7519307" y="3665764"/>
            <a:ext cx="31840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NS - 여러분이 google.com을 칠 때 - 웹 부트캠퍼를 위한 컴퓨터 과학">
            <a:extLst>
              <a:ext uri="{FF2B5EF4-FFF2-40B4-BE49-F238E27FC236}">
                <a16:creationId xmlns:a16="http://schemas.microsoft.com/office/drawing/2014/main" id="{DAAADBC9-C6B3-446A-A5DD-BD786026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0250"/>
            <a:ext cx="7597443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3132D2-2E2B-417B-AFD8-B676EE51923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862207" y="4212771"/>
            <a:ext cx="767443" cy="11593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A8404-3F1E-449B-8198-C73D4CF6F2DE}"/>
              </a:ext>
            </a:extLst>
          </p:cNvPr>
          <p:cNvSpPr/>
          <p:nvPr/>
        </p:nvSpPr>
        <p:spPr>
          <a:xfrm>
            <a:off x="7543800" y="4098471"/>
            <a:ext cx="31840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반복적 질의 4단계">
            <a:extLst>
              <a:ext uri="{FF2B5EF4-FFF2-40B4-BE49-F238E27FC236}">
                <a16:creationId xmlns:a16="http://schemas.microsoft.com/office/drawing/2014/main" id="{89F58ABF-06D0-48AA-AD87-E7439668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8413"/>
            <a:ext cx="7567294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5D36D2-9494-4109-B0F8-75A9BCB82EF5}"/>
              </a:ext>
            </a:extLst>
          </p:cNvPr>
          <p:cNvSpPr txBox="1"/>
          <p:nvPr/>
        </p:nvSpPr>
        <p:spPr>
          <a:xfrm>
            <a:off x="1836571" y="5760534"/>
            <a:ext cx="823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서버는 재귀적 질의와 반복적 질의 두가지의 시스템이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예시는 </a:t>
            </a:r>
            <a:r>
              <a:rPr lang="ko-KR" altLang="en-US" dirty="0">
                <a:solidFill>
                  <a:srgbClr val="FF0000"/>
                </a:solidFill>
              </a:rPr>
              <a:t>재귀적 질의 </a:t>
            </a:r>
            <a:r>
              <a:rPr lang="ko-KR" altLang="en-US" dirty="0"/>
              <a:t>시스템 이다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77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/Training/Unit/Net/10</a:t>
            </a:r>
            <a:br>
              <a:rPr lang="en-US" altLang="ko-KR" dirty="0"/>
            </a:br>
            <a:r>
              <a:rPr lang="en-US" altLang="ko-KR" dirty="0"/>
              <a:t> 10. IP Spoofing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10.10.1.101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 서버를 대상으로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ICMP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플러딩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이 때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IP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192.168.99.11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크기를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바이트로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IP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IP </a:t>
            </a:r>
            <a:r>
              <a:rPr lang="ko-KR" altLang="en-US" sz="1000" kern="0" spc="0" dirty="0" err="1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277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쿼리의 타입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8264202-C8A2-4E1E-BEB8-2ABF1835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35" y="1764674"/>
            <a:ext cx="7688993" cy="33286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CF69EE-3687-4A7C-859E-B4395462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240" y="5033283"/>
            <a:ext cx="7677150" cy="1085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CABF6F-B4BF-45D9-948C-4B9E6B2D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40" y="6048623"/>
            <a:ext cx="74580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쿼리의 타입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06A686F-8AAA-433A-910E-08D55BE4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21" y="2017350"/>
            <a:ext cx="4791075" cy="3362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2509E1-0514-4519-93EE-036E3E46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277" y="2036400"/>
            <a:ext cx="54006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93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269671"/>
            <a:ext cx="4751547" cy="32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4DDD-7E51-4429-84D0-B1ED0D28412F}"/>
              </a:ext>
            </a:extLst>
          </p:cNvPr>
          <p:cNvSpPr txBox="1"/>
          <p:nvPr/>
        </p:nvSpPr>
        <p:spPr>
          <a:xfrm>
            <a:off x="5772150" y="2204357"/>
            <a:ext cx="582158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를 이용한 트래픽 증폭 공격이다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출발지 </a:t>
            </a:r>
            <a:r>
              <a:rPr lang="en-US" altLang="ko-KR" dirty="0">
                <a:solidFill>
                  <a:srgbClr val="FF0000"/>
                </a:solidFill>
              </a:rPr>
              <a:t>IP </a:t>
            </a:r>
            <a:r>
              <a:rPr lang="ko-KR" altLang="en-US" dirty="0">
                <a:solidFill>
                  <a:srgbClr val="FF0000"/>
                </a:solidFill>
              </a:rPr>
              <a:t>변조를 </a:t>
            </a:r>
            <a:r>
              <a:rPr lang="ko-KR" altLang="en-US" dirty="0"/>
              <a:t>통해 공격지로 </a:t>
            </a:r>
            <a:r>
              <a:rPr lang="en-US" altLang="ko-KR" dirty="0"/>
              <a:t>response data </a:t>
            </a:r>
            <a:r>
              <a:rPr lang="ko-KR" altLang="en-US" dirty="0"/>
              <a:t> 트래픽을 향하게 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질의에 대한 </a:t>
            </a:r>
            <a:r>
              <a:rPr lang="ko-KR" altLang="en-US" dirty="0">
                <a:solidFill>
                  <a:srgbClr val="FF0000"/>
                </a:solidFill>
              </a:rPr>
              <a:t>인증 절차가 없기 </a:t>
            </a:r>
            <a:r>
              <a:rPr lang="ko-KR" altLang="en-US" dirty="0"/>
              <a:t>때문에 변조가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마치 거울에 반사 </a:t>
            </a:r>
            <a:r>
              <a:rPr lang="ko-KR" altLang="en-US" dirty="0" err="1"/>
              <a:t>하듯이</a:t>
            </a:r>
            <a:r>
              <a:rPr lang="ko-KR" altLang="en-US" dirty="0"/>
              <a:t> 공격 하는 </a:t>
            </a:r>
            <a:r>
              <a:rPr lang="en-US" altLang="ko-KR" dirty="0"/>
              <a:t>DRDOS 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과정에서 </a:t>
            </a:r>
            <a:r>
              <a:rPr lang="en-US" altLang="ko-KR" dirty="0">
                <a:solidFill>
                  <a:srgbClr val="FF0000"/>
                </a:solidFill>
              </a:rPr>
              <a:t>ANY</a:t>
            </a:r>
            <a:r>
              <a:rPr lang="en-US" altLang="ko-KR" dirty="0"/>
              <a:t> </a:t>
            </a:r>
            <a:r>
              <a:rPr lang="ko-KR" altLang="en-US" dirty="0"/>
              <a:t>타입의 쿼리를 이용하여 트래픽이 증폭 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공격자 입장에서</a:t>
            </a:r>
            <a:r>
              <a:rPr lang="en-US" altLang="ko-KR" dirty="0"/>
              <a:t>, Open DNS </a:t>
            </a:r>
            <a:r>
              <a:rPr lang="ko-KR" altLang="en-US" dirty="0"/>
              <a:t>가 모두 좀비 피씨인 셈으로</a:t>
            </a:r>
            <a:r>
              <a:rPr lang="en-US" altLang="ko-KR" dirty="0"/>
              <a:t>, </a:t>
            </a:r>
            <a:r>
              <a:rPr lang="ko-KR" altLang="en-US" dirty="0"/>
              <a:t>효율적인 공격이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031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269671"/>
            <a:ext cx="4751547" cy="32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4DDD-7E51-4429-84D0-B1ED0D28412F}"/>
              </a:ext>
            </a:extLst>
          </p:cNvPr>
          <p:cNvSpPr txBox="1"/>
          <p:nvPr/>
        </p:nvSpPr>
        <p:spPr>
          <a:xfrm>
            <a:off x="5772150" y="2029898"/>
            <a:ext cx="5821587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방어방법은 다양하다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서버에서 재귀를 할 수 없도록 설정한다 </a:t>
            </a:r>
            <a:r>
              <a:rPr lang="en-US" altLang="ko-KR" dirty="0"/>
              <a:t>(</a:t>
            </a:r>
            <a:r>
              <a:rPr lang="ko-KR" altLang="en-US" dirty="0"/>
              <a:t>이는</a:t>
            </a:r>
            <a:r>
              <a:rPr lang="en-US" altLang="ko-KR" dirty="0"/>
              <a:t>, </a:t>
            </a:r>
            <a:r>
              <a:rPr lang="ko-KR" altLang="en-US" dirty="0"/>
              <a:t>도메인 정보가 없는 질의에 대해 응답을 못 할 수도 있다</a:t>
            </a:r>
            <a:r>
              <a:rPr lang="en-US" altLang="ko-KR" dirty="0"/>
              <a:t>. -&gt;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resolve.conf</a:t>
            </a:r>
            <a:r>
              <a:rPr lang="en-US" altLang="ko-KR" dirty="0"/>
              <a:t> </a:t>
            </a:r>
            <a:r>
              <a:rPr lang="ko-KR" altLang="en-US" dirty="0"/>
              <a:t>파일에 외부 </a:t>
            </a:r>
            <a:r>
              <a:rPr lang="en-US" altLang="ko-KR" dirty="0"/>
              <a:t>DNS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ANY </a:t>
            </a:r>
            <a:r>
              <a:rPr lang="ko-KR" altLang="en-US" dirty="0"/>
              <a:t>쿼리를 못하게 설정한다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IP</a:t>
            </a:r>
            <a:r>
              <a:rPr lang="ko-KR" altLang="en-US" dirty="0"/>
              <a:t> 변조 필터링 </a:t>
            </a:r>
            <a:r>
              <a:rPr lang="en-US" altLang="ko-KR" dirty="0"/>
              <a:t>(syn-cookie mechanism) </a:t>
            </a:r>
            <a:r>
              <a:rPr lang="ko-KR" altLang="en-US" dirty="0"/>
              <a:t>보안장비를 배치한다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방화벽 설정을 통해 특정 </a:t>
            </a:r>
            <a:r>
              <a:rPr lang="en-US" altLang="ko-KR" dirty="0"/>
              <a:t>byte </a:t>
            </a:r>
            <a:r>
              <a:rPr lang="ko-KR" altLang="en-US" dirty="0"/>
              <a:t>이상의 </a:t>
            </a:r>
            <a:r>
              <a:rPr lang="en-US" altLang="ko-KR" dirty="0"/>
              <a:t>DNS </a:t>
            </a:r>
            <a:r>
              <a:rPr lang="ko-KR" altLang="en-US" dirty="0"/>
              <a:t>응답을 차단한다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 초마다</a:t>
            </a:r>
            <a:r>
              <a:rPr lang="en-US" altLang="ko-KR" dirty="0"/>
              <a:t> </a:t>
            </a:r>
            <a:r>
              <a:rPr lang="ko-KR" altLang="en-US" dirty="0"/>
              <a:t>쿼리의 제한을 둔다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내부 사용자의 주소만 재귀 쿼리를 허용한다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42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/Training/Unit/Net/14</a:t>
            </a:r>
            <a:br>
              <a:rPr lang="en-US" altLang="ko-KR" dirty="0"/>
            </a:br>
            <a:r>
              <a:rPr lang="en-US" altLang="ko-KR" dirty="0"/>
              <a:t> 14. DDOS</a:t>
            </a:r>
            <a:r>
              <a:rPr lang="ko-KR" altLang="en-US" dirty="0"/>
              <a:t> </a:t>
            </a:r>
            <a:r>
              <a:rPr lang="en-US" altLang="ko-KR" dirty="0"/>
              <a:t>– DNS Amplification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공격이 가능한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발견하였다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이용하여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example.com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DNS Amplification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방어할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Victim(CentOS 6.4 / 10.10.1.101) + DDWRT(10.10.1.1)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2176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 테스트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dig @10.10.1.101 example.com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※ dig : DNS </a:t>
            </a:r>
            <a:r>
              <a:rPr lang="ko-KR" altLang="en-US" sz="1000" dirty="0"/>
              <a:t>서버에 질의</a:t>
            </a:r>
            <a:r>
              <a:rPr lang="en-US" altLang="ko-KR" sz="1000" dirty="0"/>
              <a:t>/</a:t>
            </a:r>
            <a:r>
              <a:rPr lang="ko-KR" altLang="en-US" sz="1000" dirty="0"/>
              <a:t>응답에 활용하는 </a:t>
            </a:r>
            <a:r>
              <a:rPr lang="en-US" altLang="ko-KR" sz="1000" dirty="0"/>
              <a:t>Command-line </a:t>
            </a:r>
            <a:r>
              <a:rPr lang="ko-KR" altLang="en-US" sz="1000" dirty="0"/>
              <a:t>툴로서 도메인 분석 등에 활용 되고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증폭 지수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python /root/Saddam.py benchmark –d </a:t>
            </a:r>
            <a:r>
              <a:rPr lang="en-US" altLang="ko-KR" sz="1000" dirty="0" err="1"/>
              <a:t>dns.txt:example.com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11</a:t>
            </a:r>
            <a:r>
              <a:rPr lang="ko-KR" altLang="en-US" sz="1000" dirty="0"/>
              <a:t>배 증폭 가능함을 확인</a:t>
            </a: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공격 효과 확인을 위해 공격 대상 호스트</a:t>
            </a:r>
            <a:r>
              <a:rPr lang="en-US" altLang="ko-KR" sz="1000" dirty="0"/>
              <a:t>(10.10.1.1)</a:t>
            </a:r>
            <a:r>
              <a:rPr lang="ko-KR" altLang="en-US" sz="1000" dirty="0"/>
              <a:t>에 </a:t>
            </a:r>
            <a:r>
              <a:rPr lang="en-US" altLang="ko-KR" sz="1000" dirty="0"/>
              <a:t>ICMP </a:t>
            </a:r>
            <a:r>
              <a:rPr lang="ko-KR" altLang="en-US" sz="1000" dirty="0"/>
              <a:t>메시지 전송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">
            <a:extLst>
              <a:ext uri="{FF2B5EF4-FFF2-40B4-BE49-F238E27FC236}">
                <a16:creationId xmlns:a16="http://schemas.microsoft.com/office/drawing/2014/main" id="{1CDD7370-2AB2-4B53-B728-657DF13B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1405466"/>
            <a:ext cx="5400040" cy="331774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E8D526DA-061F-4F54-A958-6AE5D137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4" y="940102"/>
            <a:ext cx="5400040" cy="193560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0588D4-007E-41FA-BB9B-8B4E11F1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2" y="3683301"/>
            <a:ext cx="5400040" cy="78536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64313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DNS </a:t>
            </a:r>
            <a:r>
              <a:rPr lang="ko-KR" altLang="en-US" sz="1000" dirty="0"/>
              <a:t>증폭 공격 수행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5) ICMP </a:t>
            </a:r>
            <a:r>
              <a:rPr lang="ko-KR" altLang="en-US" sz="1000" dirty="0"/>
              <a:t>응답이 지연됨을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Ctrl + C</a:t>
            </a:r>
            <a:r>
              <a:rPr lang="ko-KR" altLang="en-US" sz="1000" dirty="0"/>
              <a:t>로 공격 중지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ICMP </a:t>
            </a:r>
            <a:r>
              <a:rPr lang="ko-KR" altLang="en-US" sz="1000" dirty="0"/>
              <a:t>응답 시간이 정상으로 복구됨을 확인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084362D9-AA37-45BA-85EB-5B28E381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15904"/>
            <a:ext cx="5400040" cy="165455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80CDA9C7-D213-4BF4-A5B0-3E1F7E79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2775808"/>
            <a:ext cx="5400040" cy="330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D382A9-BCB0-4FAD-90DC-3E573B44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715904"/>
            <a:ext cx="5400040" cy="190919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110515D-8934-4EBD-9D2A-A518F8E0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4" y="3206468"/>
            <a:ext cx="5400040" cy="267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123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563336-34FC-48F0-BDB5-EB9B3E13B470}"/>
              </a:ext>
            </a:extLst>
          </p:cNvPr>
          <p:cNvSpPr txBox="1">
            <a:spLocks/>
          </p:cNvSpPr>
          <p:nvPr/>
        </p:nvSpPr>
        <p:spPr>
          <a:xfrm>
            <a:off x="392121" y="369000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(* history –w </a:t>
            </a:r>
            <a:r>
              <a:rPr lang="ko-KR" altLang="en-US" sz="1000" dirty="0">
                <a:solidFill>
                  <a:srgbClr val="FF0000"/>
                </a:solidFill>
              </a:rPr>
              <a:t>실행하여 </a:t>
            </a:r>
            <a:r>
              <a:rPr lang="en-US" altLang="ko-KR" sz="1000" dirty="0">
                <a:solidFill>
                  <a:srgbClr val="FF0000"/>
                </a:solidFill>
              </a:rPr>
              <a:t>history</a:t>
            </a:r>
            <a:r>
              <a:rPr lang="ko-KR" altLang="en-US" sz="1000" dirty="0">
                <a:solidFill>
                  <a:srgbClr val="FF0000"/>
                </a:solidFill>
              </a:rPr>
              <a:t>에 저장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A7E6A2DB-FD5C-4AA2-A494-F01D7EEA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8" y="989088"/>
            <a:ext cx="3985260" cy="47942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29652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/Training/Unit/Net/14</a:t>
            </a:r>
            <a:br>
              <a:rPr lang="en-US" altLang="ko-KR" dirty="0"/>
            </a:br>
            <a:r>
              <a:rPr lang="en-US" altLang="ko-KR" dirty="0"/>
              <a:t> 14. DDOS</a:t>
            </a:r>
            <a:r>
              <a:rPr lang="ko-KR" altLang="en-US" dirty="0"/>
              <a:t> </a:t>
            </a:r>
            <a:r>
              <a:rPr lang="en-US" altLang="ko-KR" dirty="0"/>
              <a:t>– DNS Amplification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일부 사용자들이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공격을 받는 중으로 보고되었다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Bind 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설정을 통해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분당 요청할 수 있는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쿼리의 수를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제한하시오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Victim(CentOS 6.4 / 10.10.1.101) + DDWRT(10.10.1.1)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3B0801D1-9391-4CD4-B7B8-6A264D1A2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15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 1) wireshark </a:t>
            </a:r>
            <a:r>
              <a:rPr lang="ko-KR" altLang="en-US" sz="1000"/>
              <a:t>실행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2) wireshark</a:t>
            </a:r>
            <a:r>
              <a:rPr lang="ko-KR" altLang="en-US" sz="1000"/>
              <a:t>로 패킷 확인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249B49EA-BD74-477E-BE2D-B290D96B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11502"/>
            <a:ext cx="5400040" cy="364388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FC1C7637-0B41-4FAA-A8F7-F2A144EC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2" y="711502"/>
            <a:ext cx="5400040" cy="377405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53451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실습 서버를 대상으로 데이터 크기가 </a:t>
            </a:r>
            <a:r>
              <a:rPr lang="en-US" altLang="ko-KR" sz="1000" dirty="0"/>
              <a:t>100 </a:t>
            </a:r>
            <a:r>
              <a:rPr lang="ko-KR" altLang="en-US" sz="1000" dirty="0"/>
              <a:t>바이트인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패킷을 </a:t>
            </a:r>
            <a:r>
              <a:rPr lang="ko-KR" altLang="en-US" sz="1000" dirty="0" err="1"/>
              <a:t>플러딩</a:t>
            </a:r>
            <a:r>
              <a:rPr lang="ko-KR" altLang="en-US" sz="1000" dirty="0"/>
              <a:t> 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hping3 –a 192.168.99.11 --</a:t>
            </a:r>
            <a:r>
              <a:rPr lang="en-US" altLang="ko-KR" sz="1000" dirty="0" err="1"/>
              <a:t>icmp</a:t>
            </a:r>
            <a:r>
              <a:rPr lang="en-US" altLang="ko-KR" sz="1000" dirty="0"/>
              <a:t> –d 100 10.10.1.101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2. Wireshark</a:t>
            </a:r>
            <a:r>
              <a:rPr lang="ko-KR" altLang="en-US" sz="1000" dirty="0"/>
              <a:t>로 </a:t>
            </a:r>
            <a:r>
              <a:rPr lang="en-US" altLang="ko-KR" sz="1000" dirty="0"/>
              <a:t>192.168.99.11</a:t>
            </a:r>
            <a:r>
              <a:rPr lang="ko-KR" altLang="en-US" sz="1000" dirty="0"/>
              <a:t>로 패킷이 나가는지 확인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7" name="_x197186992">
            <a:extLst>
              <a:ext uri="{FF2B5EF4-FFF2-40B4-BE49-F238E27FC236}">
                <a16:creationId xmlns:a16="http://schemas.microsoft.com/office/drawing/2014/main" id="{67F798C4-9547-4C81-837C-47E9F302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943233"/>
            <a:ext cx="540067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197192032">
            <a:extLst>
              <a:ext uri="{FF2B5EF4-FFF2-40B4-BE49-F238E27FC236}">
                <a16:creationId xmlns:a16="http://schemas.microsoft.com/office/drawing/2014/main" id="{4955B429-37DD-42D9-9F37-B585ADCC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2431868"/>
            <a:ext cx="5400675" cy="23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6A681B-7B62-4DF6-B54B-133E044543EF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(* history –w </a:t>
            </a:r>
            <a:r>
              <a:rPr lang="ko-KR" altLang="en-US" sz="1000" dirty="0"/>
              <a:t>실행하여 </a:t>
            </a:r>
            <a:r>
              <a:rPr lang="en-US" altLang="ko-KR" sz="1000" dirty="0"/>
              <a:t>history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pic>
        <p:nvPicPr>
          <p:cNvPr id="14" name="_x197192112">
            <a:extLst>
              <a:ext uri="{FF2B5EF4-FFF2-40B4-BE49-F238E27FC236}">
                <a16:creationId xmlns:a16="http://schemas.microsoft.com/office/drawing/2014/main" id="{A25F164B-9269-498B-B06F-55D47B03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524" y="943233"/>
            <a:ext cx="39465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01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r>
              <a:rPr lang="en-US" altLang="ko-KR" sz="1000" dirty="0"/>
              <a:t> </a:t>
            </a:r>
            <a:r>
              <a:rPr lang="ko-KR" altLang="en-US" sz="1000" dirty="0"/>
              <a:t>파일 수정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named </a:t>
            </a:r>
            <a:r>
              <a:rPr lang="ko-KR" altLang="en-US" sz="1000" dirty="0"/>
              <a:t>서비스 재시작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pkill</a:t>
            </a:r>
            <a:r>
              <a:rPr lang="en-US" altLang="ko-KR" sz="1000" dirty="0"/>
              <a:t>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/</a:t>
            </a:r>
            <a:r>
              <a:rPr lang="en-US" altLang="ko-KR" sz="1000" dirty="0" err="1"/>
              <a:t>usr</a:t>
            </a:r>
            <a:r>
              <a:rPr lang="en-US" altLang="ko-KR" sz="1000" dirty="0"/>
              <a:t>/local/</a:t>
            </a:r>
            <a:r>
              <a:rPr lang="en-US" altLang="ko-KR" sz="1000" dirty="0" err="1"/>
              <a:t>sbin</a:t>
            </a:r>
            <a:r>
              <a:rPr lang="en-US" altLang="ko-KR" sz="1000" dirty="0"/>
              <a:t>/named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1">
            <a:extLst>
              <a:ext uri="{FF2B5EF4-FFF2-40B4-BE49-F238E27FC236}">
                <a16:creationId xmlns:a16="http://schemas.microsoft.com/office/drawing/2014/main" id="{304715AE-F2D4-41B7-862C-8CAB3028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899280"/>
            <a:ext cx="5400040" cy="304685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23">
            <a:extLst>
              <a:ext uri="{FF2B5EF4-FFF2-40B4-BE49-F238E27FC236}">
                <a16:creationId xmlns:a16="http://schemas.microsoft.com/office/drawing/2014/main" id="{689F28BD-F87C-43A6-9DAA-0E83A08F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4" y="531887"/>
            <a:ext cx="5400040" cy="29613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349896-23EB-465B-9AA6-7B5A35EBDB2C}"/>
              </a:ext>
            </a:extLst>
          </p:cNvPr>
          <p:cNvSpPr/>
          <p:nvPr/>
        </p:nvSpPr>
        <p:spPr>
          <a:xfrm>
            <a:off x="6694714" y="2816679"/>
            <a:ext cx="2506436" cy="48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5">
            <a:extLst>
              <a:ext uri="{FF2B5EF4-FFF2-40B4-BE49-F238E27FC236}">
                <a16:creationId xmlns:a16="http://schemas.microsoft.com/office/drawing/2014/main" id="{CCDFBB7A-FEBD-41D1-A96D-BA74B152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4973259"/>
            <a:ext cx="5400040" cy="5610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9ADDB49C-CF5A-4270-9020-7A4668FC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4" y="5601572"/>
            <a:ext cx="5400040" cy="66141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6887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5) wireshark</a:t>
            </a:r>
            <a:r>
              <a:rPr lang="ko-KR" altLang="en-US" sz="1000"/>
              <a:t>로 패킷 확인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9">
            <a:extLst>
              <a:ext uri="{FF2B5EF4-FFF2-40B4-BE49-F238E27FC236}">
                <a16:creationId xmlns:a16="http://schemas.microsoft.com/office/drawing/2014/main" id="{5DF9B646-7D29-463F-82C6-FE73F865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03338"/>
            <a:ext cx="5400040" cy="390880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1">
            <a:extLst>
              <a:ext uri="{FF2B5EF4-FFF2-40B4-BE49-F238E27FC236}">
                <a16:creationId xmlns:a16="http://schemas.microsoft.com/office/drawing/2014/main" id="{4BAB0F42-D264-4B56-9055-8697D141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43" y="760488"/>
            <a:ext cx="3360420" cy="754380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05830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/Training/Unit/Net/15</a:t>
            </a:r>
            <a:br>
              <a:rPr lang="en-US" altLang="ko-KR" dirty="0"/>
            </a:br>
            <a:r>
              <a:rPr lang="en-US" altLang="ko-KR" dirty="0"/>
              <a:t> 15. DDOS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Slowloris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아파치 웹 서버가 동작하고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서버를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Slowloris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방어할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10" descr="question icon 이미지 검색결과">
            <a:extLst>
              <a:ext uri="{FF2B5EF4-FFF2-40B4-BE49-F238E27FC236}">
                <a16:creationId xmlns:a16="http://schemas.microsoft.com/office/drawing/2014/main" id="{CB54BA98-243A-4E14-B824-BBBE2268C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4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1) </a:t>
            </a:r>
            <a:r>
              <a:rPr lang="ko-KR" altLang="en-US" sz="1000"/>
              <a:t>공격 전 </a:t>
            </a:r>
            <a:r>
              <a:rPr lang="en-US" altLang="ko-KR" sz="1000"/>
              <a:t>10.10.1.101</a:t>
            </a:r>
            <a:r>
              <a:rPr lang="ko-KR" altLang="en-US" sz="1000"/>
              <a:t>서버로 웹페이지 접속 시 접속 가능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공격서버에서 실습서버로 </a:t>
            </a:r>
            <a:r>
              <a:rPr lang="en-US" altLang="ko-KR" sz="1000" dirty="0" err="1"/>
              <a:t>slowloris</a:t>
            </a:r>
            <a:r>
              <a:rPr lang="en-US" altLang="ko-KR" sz="1000" dirty="0"/>
              <a:t> </a:t>
            </a:r>
            <a:r>
              <a:rPr lang="ko-KR" altLang="en-US" sz="1000" dirty="0"/>
              <a:t>공격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slowhttptest</a:t>
            </a:r>
            <a:r>
              <a:rPr lang="en-US" altLang="ko-KR" sz="1000" dirty="0"/>
              <a:t> -c 4000 -g -o </a:t>
            </a:r>
            <a:r>
              <a:rPr lang="en-US" altLang="ko-KR" sz="1000" dirty="0" err="1"/>
              <a:t>slowloris</a:t>
            </a:r>
            <a:r>
              <a:rPr lang="en-US" altLang="ko-KR" sz="1000" dirty="0"/>
              <a:t> -</a:t>
            </a:r>
            <a:r>
              <a:rPr lang="en-US" altLang="ko-KR" sz="1000" dirty="0" err="1"/>
              <a:t>i</a:t>
            </a:r>
            <a:r>
              <a:rPr lang="en-US" altLang="ko-KR" sz="1000" dirty="0"/>
              <a:t> 10 -r 100 -t GET -x 3 -p 3 –u http://10.10.1.101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5" name="_x247859000">
            <a:extLst>
              <a:ext uri="{FF2B5EF4-FFF2-40B4-BE49-F238E27FC236}">
                <a16:creationId xmlns:a16="http://schemas.microsoft.com/office/drawing/2014/main" id="{078FAAE2-E477-41F2-AE13-F4AA63DA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70560"/>
            <a:ext cx="5400675" cy="39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47860280">
            <a:extLst>
              <a:ext uri="{FF2B5EF4-FFF2-40B4-BE49-F238E27FC236}">
                <a16:creationId xmlns:a16="http://schemas.microsoft.com/office/drawing/2014/main" id="{C9F8E71E-1C3D-4BB0-9660-B684439BC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5" y="890065"/>
            <a:ext cx="5400675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79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3) </a:t>
            </a:r>
            <a:r>
              <a:rPr lang="ko-KR" altLang="en-US" sz="1000"/>
              <a:t>공격 후 </a:t>
            </a:r>
            <a:r>
              <a:rPr lang="en-US" altLang="ko-KR" sz="1000"/>
              <a:t>10.10.1.101</a:t>
            </a:r>
            <a:r>
              <a:rPr lang="ko-KR" altLang="en-US" sz="1000"/>
              <a:t>서버로 웹페이지 접속 시도 시 접속 불가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(* history –w </a:t>
            </a:r>
            <a:r>
              <a:rPr lang="ko-KR" altLang="en-US" sz="1000" dirty="0">
                <a:solidFill>
                  <a:srgbClr val="FF0000"/>
                </a:solidFill>
              </a:rPr>
              <a:t>실행하여 </a:t>
            </a:r>
            <a:r>
              <a:rPr lang="en-US" altLang="ko-KR" sz="1000" dirty="0">
                <a:solidFill>
                  <a:srgbClr val="FF0000"/>
                </a:solidFill>
              </a:rPr>
              <a:t>history</a:t>
            </a:r>
            <a:r>
              <a:rPr lang="ko-KR" altLang="en-US" sz="1000" dirty="0">
                <a:solidFill>
                  <a:srgbClr val="FF0000"/>
                </a:solidFill>
              </a:rPr>
              <a:t>에 저장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49" name="_x247860760">
            <a:extLst>
              <a:ext uri="{FF2B5EF4-FFF2-40B4-BE49-F238E27FC236}">
                <a16:creationId xmlns:a16="http://schemas.microsoft.com/office/drawing/2014/main" id="{B72ABFF5-7366-4F3A-9D09-C0CF0485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8848"/>
            <a:ext cx="5400675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47860440">
            <a:extLst>
              <a:ext uri="{FF2B5EF4-FFF2-40B4-BE49-F238E27FC236}">
                <a16:creationId xmlns:a16="http://schemas.microsoft.com/office/drawing/2014/main" id="{AD29B156-1DFE-4589-BD6F-F7FF5BA3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88" y="938784"/>
            <a:ext cx="39084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61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09625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47863320">
            <a:extLst>
              <a:ext uri="{FF2B5EF4-FFF2-40B4-BE49-F238E27FC236}">
                <a16:creationId xmlns:a16="http://schemas.microsoft.com/office/drawing/2014/main" id="{9807132F-769D-4F8D-A491-7B45DF7F7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1"/>
          <a:stretch/>
        </p:blipFill>
        <p:spPr bwMode="auto">
          <a:xfrm>
            <a:off x="500181" y="906487"/>
            <a:ext cx="5400674" cy="21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hlinkClick r:id="" action="ppaction://noaction"/>
            <a:extLst>
              <a:ext uri="{FF2B5EF4-FFF2-40B4-BE49-F238E27FC236}">
                <a16:creationId xmlns:a16="http://schemas.microsoft.com/office/drawing/2014/main" id="{00733412-9AE5-4585-8405-12AC612CE9B3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19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/Training/Unit/Net/15</a:t>
            </a:r>
            <a:br>
              <a:rPr lang="en-US" altLang="ko-KR" dirty="0"/>
            </a:br>
            <a:r>
              <a:rPr lang="en-US" altLang="ko-KR" dirty="0"/>
              <a:t> 15. DDOS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Slowloris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아파치 웹 서버가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DoS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받아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정상적인 서비스가 불가능한 상황이다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식별하여 방화벽으로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A945EE6F-447F-47A7-A88B-6A750291C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706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공격이 들어오는지 </a:t>
            </a:r>
            <a:r>
              <a:rPr lang="en-US" altLang="ko-KR" sz="1000" dirty="0"/>
              <a:t>netstat –</a:t>
            </a:r>
            <a:r>
              <a:rPr lang="en-US" altLang="ko-KR" sz="1000" dirty="0" err="1"/>
              <a:t>tna</a:t>
            </a:r>
            <a:r>
              <a:rPr lang="ko-KR" altLang="en-US" sz="1000" dirty="0"/>
              <a:t>로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netstat –</a:t>
            </a:r>
            <a:r>
              <a:rPr lang="en-US" altLang="ko-KR" sz="1000" dirty="0" err="1"/>
              <a:t>tna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웹 브라우저 </a:t>
            </a:r>
            <a:r>
              <a:rPr lang="en-US" altLang="ko-KR" sz="1000" dirty="0" err="1"/>
              <a:t>firefox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localhost </a:t>
            </a:r>
            <a:r>
              <a:rPr lang="ko-KR" altLang="en-US" sz="1000" dirty="0"/>
              <a:t>접속 시도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iptable</a:t>
            </a:r>
            <a:r>
              <a:rPr lang="en-US" altLang="ko-KR" sz="1000" dirty="0"/>
              <a:t> -A INPUT -s 10.10.1.166 -j DROP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5) </a:t>
            </a:r>
            <a:r>
              <a:rPr lang="ko-KR" altLang="en-US" sz="1000" dirty="0"/>
              <a:t>웹 브라우저 </a:t>
            </a:r>
            <a:r>
              <a:rPr lang="en-US" altLang="ko-KR" sz="1000" dirty="0" err="1"/>
              <a:t>firefox</a:t>
            </a:r>
            <a:r>
              <a:rPr lang="ko-KR" altLang="en-US" sz="1000" dirty="0"/>
              <a:t>에서 다시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로 접속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7" name="_x247859480">
            <a:extLst>
              <a:ext uri="{FF2B5EF4-FFF2-40B4-BE49-F238E27FC236}">
                <a16:creationId xmlns:a16="http://schemas.microsoft.com/office/drawing/2014/main" id="{CE161DF9-0C62-4686-BEA6-25938C696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877824"/>
            <a:ext cx="5400675" cy="32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47859320">
            <a:extLst>
              <a:ext uri="{FF2B5EF4-FFF2-40B4-BE49-F238E27FC236}">
                <a16:creationId xmlns:a16="http://schemas.microsoft.com/office/drawing/2014/main" id="{CCE5AE86-8F64-44A8-A218-223DBDBA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4594988"/>
            <a:ext cx="4427538" cy="13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247859160">
            <a:extLst>
              <a:ext uri="{FF2B5EF4-FFF2-40B4-BE49-F238E27FC236}">
                <a16:creationId xmlns:a16="http://schemas.microsoft.com/office/drawing/2014/main" id="{E5A90F5E-D397-4FBF-9094-6E681891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655957"/>
            <a:ext cx="54006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_x247859080">
            <a:extLst>
              <a:ext uri="{FF2B5EF4-FFF2-40B4-BE49-F238E27FC236}">
                <a16:creationId xmlns:a16="http://schemas.microsoft.com/office/drawing/2014/main" id="{639FEAE2-9ACB-496E-BD5C-22BE5EA4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36" y="3090672"/>
            <a:ext cx="4694238" cy="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_x247859480">
            <a:extLst>
              <a:ext uri="{FF2B5EF4-FFF2-40B4-BE49-F238E27FC236}">
                <a16:creationId xmlns:a16="http://schemas.microsoft.com/office/drawing/2014/main" id="{6BCFC429-5F60-4825-836F-B8069AE3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32" y="3840480"/>
            <a:ext cx="54006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52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1" name="_x247860040">
            <a:extLst>
              <a:ext uri="{FF2B5EF4-FFF2-40B4-BE49-F238E27FC236}">
                <a16:creationId xmlns:a16="http://schemas.microsoft.com/office/drawing/2014/main" id="{A8BD1F33-A6EF-4486-B103-18677A276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" y="719328"/>
            <a:ext cx="252253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7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2584448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197188192">
            <a:extLst>
              <a:ext uri="{FF2B5EF4-FFF2-40B4-BE49-F238E27FC236}">
                <a16:creationId xmlns:a16="http://schemas.microsoft.com/office/drawing/2014/main" id="{D8FCA90A-682C-45B5-9784-F4332E24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934995"/>
            <a:ext cx="54006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2">
            <a:hlinkClick r:id="" action="ppaction://noaction"/>
            <a:extLst>
              <a:ext uri="{FF2B5EF4-FFF2-40B4-BE49-F238E27FC236}">
                <a16:creationId xmlns:a16="http://schemas.microsoft.com/office/drawing/2014/main" id="{D22CAD37-D98B-4716-8D1A-B5AD6A94AFCE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23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/Training/Unit/Net/10</a:t>
            </a:r>
            <a:br>
              <a:rPr lang="en-US" altLang="ko-KR" dirty="0"/>
            </a:br>
            <a:r>
              <a:rPr lang="en-US" altLang="ko-KR" dirty="0"/>
              <a:t> 10. IP Spoofing -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공격자가 현재 서버를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ICMP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플러딩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시도하고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주소를 식별하여 방화벽으로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IP </a:t>
            </a:r>
            <a:r>
              <a:rPr lang="ko-KR" altLang="en-US" sz="1000" kern="0" spc="0" dirty="0" err="1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수행할 수 있다</a:t>
            </a:r>
            <a:r>
              <a:rPr lang="en-US" altLang="ko-KR" sz="1000" kern="0" spc="0" dirty="0">
                <a:solidFill>
                  <a:schemeClr val="bg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IP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스푸핑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 : (CentOS 6.6 / 10.10.1.101) + DDWRT(10.10.1.1)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 : (Kali Linux/ 10.10.1.166)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FD9CA133-CDC3-42B0-8A32-4B3B8D6A5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3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 err="1"/>
              <a:t>wireshark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 startAt="2"/>
            </a:pPr>
            <a:r>
              <a:rPr lang="en-US" altLang="ko-KR" sz="1000" dirty="0" err="1"/>
              <a:t>icmp</a:t>
            </a:r>
            <a:r>
              <a:rPr lang="en-US" altLang="ko-KR" sz="1000" dirty="0"/>
              <a:t> Request </a:t>
            </a:r>
            <a:r>
              <a:rPr lang="ko-KR" altLang="en-US" sz="1000" dirty="0"/>
              <a:t>패킷에서 </a:t>
            </a:r>
            <a:r>
              <a:rPr lang="en-US" altLang="ko-KR" sz="1000" dirty="0"/>
              <a:t>MAC</a:t>
            </a:r>
            <a:r>
              <a:rPr lang="ko-KR" altLang="en-US" sz="1000" dirty="0"/>
              <a:t>주소 확인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2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3"/>
            </a:pPr>
            <a:r>
              <a:rPr lang="en-US" altLang="ko-KR" sz="1000" dirty="0" err="1"/>
              <a:t>rsyslog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restart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5" name="_x197190112">
            <a:extLst>
              <a:ext uri="{FF2B5EF4-FFF2-40B4-BE49-F238E27FC236}">
                <a16:creationId xmlns:a16="http://schemas.microsoft.com/office/drawing/2014/main" id="{C635AA4A-42BE-4713-8D61-6772DBCD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79622"/>
            <a:ext cx="5400675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197190192">
            <a:extLst>
              <a:ext uri="{FF2B5EF4-FFF2-40B4-BE49-F238E27FC236}">
                <a16:creationId xmlns:a16="http://schemas.microsoft.com/office/drawing/2014/main" id="{8B2A8B92-7AFA-4DAF-80B5-1C187FC1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679622"/>
            <a:ext cx="5400675" cy="36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197189472">
            <a:extLst>
              <a:ext uri="{FF2B5EF4-FFF2-40B4-BE49-F238E27FC236}">
                <a16:creationId xmlns:a16="http://schemas.microsoft.com/office/drawing/2014/main" id="{D4338795-C9B2-4338-8BED-76AA97A8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4984484"/>
            <a:ext cx="52959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55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4.  iptables </a:t>
            </a:r>
            <a:r>
              <a:rPr lang="ko-KR" altLang="en-US" sz="1000" dirty="0"/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7956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5.  iptables </a:t>
            </a:r>
            <a:r>
              <a:rPr lang="ko-KR" altLang="en-US" sz="1000" dirty="0"/>
              <a:t>수정한 값을 적용하기 위해 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iptables restart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6.  </a:t>
            </a:r>
            <a:r>
              <a:rPr lang="ko-KR" altLang="en-US" sz="1000" dirty="0"/>
              <a:t>실시간으로 </a:t>
            </a:r>
            <a:r>
              <a:rPr lang="en-US" altLang="ko-KR" sz="1000" dirty="0"/>
              <a:t>DROP</a:t>
            </a:r>
            <a:r>
              <a:rPr lang="ko-KR" altLang="en-US" sz="1000" dirty="0"/>
              <a:t>되는 패킷을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tail –f /var/log/message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69" name="_x197190032">
            <a:extLst>
              <a:ext uri="{FF2B5EF4-FFF2-40B4-BE49-F238E27FC236}">
                <a16:creationId xmlns:a16="http://schemas.microsoft.com/office/drawing/2014/main" id="{7AA0C41A-5B19-4DF4-BF64-A7218AED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4" y="910281"/>
            <a:ext cx="3573463" cy="16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197188592">
            <a:extLst>
              <a:ext uri="{FF2B5EF4-FFF2-40B4-BE49-F238E27FC236}">
                <a16:creationId xmlns:a16="http://schemas.microsoft.com/office/drawing/2014/main" id="{2408CFBA-BA48-420E-8CFA-FB6F9E82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1135933"/>
            <a:ext cx="5400675" cy="44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197191152">
            <a:extLst>
              <a:ext uri="{FF2B5EF4-FFF2-40B4-BE49-F238E27FC236}">
                <a16:creationId xmlns:a16="http://schemas.microsoft.com/office/drawing/2014/main" id="{17DFA826-4DDC-45BE-9B15-1CCB6D34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57" y="933300"/>
            <a:ext cx="5326063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_x197191152">
            <a:extLst>
              <a:ext uri="{FF2B5EF4-FFF2-40B4-BE49-F238E27FC236}">
                <a16:creationId xmlns:a16="http://schemas.microsoft.com/office/drawing/2014/main" id="{B3A566C9-EA6C-4436-9FD6-CCE738E6B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2023533"/>
            <a:ext cx="5400675" cy="30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30512B-1FD6-4022-AA7E-A2FEDB1B8E20}"/>
              </a:ext>
            </a:extLst>
          </p:cNvPr>
          <p:cNvSpPr txBox="1">
            <a:spLocks/>
          </p:cNvSpPr>
          <p:nvPr/>
        </p:nvSpPr>
        <p:spPr>
          <a:xfrm>
            <a:off x="6183088" y="5303756"/>
            <a:ext cx="5616792" cy="118524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/>
              <a:t># check</a:t>
            </a:r>
            <a:endParaRPr lang="ko-KR" altLang="en-US" sz="1000" dirty="0"/>
          </a:p>
        </p:txBody>
      </p:sp>
      <p:pic>
        <p:nvPicPr>
          <p:cNvPr id="7177" name="_x197191792">
            <a:extLst>
              <a:ext uri="{FF2B5EF4-FFF2-40B4-BE49-F238E27FC236}">
                <a16:creationId xmlns:a16="http://schemas.microsoft.com/office/drawing/2014/main" id="{E1A45113-677B-4426-9605-56BCF540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757" y="5575184"/>
            <a:ext cx="3246438" cy="4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3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/Training/Unit/Net/13</a:t>
            </a:r>
            <a:br>
              <a:rPr lang="en-US" altLang="ko-KR" dirty="0"/>
            </a:br>
            <a:r>
              <a:rPr lang="en-US" altLang="ko-KR" dirty="0"/>
              <a:t> 13. DDOS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Ping of Death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Ping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(ICMP Request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대용량의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Fragment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단위로 분할시켜 송신하고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대상이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수신하고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Fragment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재조합 할 때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과부하 현상이 나타나게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en-US" altLang="ko-KR" sz="1000" kern="0" spc="0" dirty="0" err="1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98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125253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hping3 --icmp --rand-source 10.10.1.101 -d 65000 --flood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392122" y="1810512"/>
            <a:ext cx="5616792" cy="46756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acheck</a:t>
            </a:r>
          </a:p>
          <a:p>
            <a:pPr>
              <a:lnSpc>
                <a:spcPct val="140000"/>
              </a:lnSpc>
            </a:pPr>
            <a:r>
              <a:rPr lang="en-US" altLang="ko-KR" sz="1000">
                <a:solidFill>
                  <a:srgbClr val="FF0000"/>
                </a:solidFill>
              </a:rPr>
              <a:t>(* history –w </a:t>
            </a:r>
            <a:r>
              <a:rPr lang="ko-KR" altLang="en-US" sz="1000">
                <a:solidFill>
                  <a:srgbClr val="FF0000"/>
                </a:solidFill>
              </a:rPr>
              <a:t>실행하여 </a:t>
            </a:r>
            <a:r>
              <a:rPr lang="en-US" altLang="ko-KR" sz="1000">
                <a:solidFill>
                  <a:srgbClr val="FF0000"/>
                </a:solidFill>
              </a:rPr>
              <a:t>history</a:t>
            </a:r>
            <a:r>
              <a:rPr lang="ko-KR" altLang="en-US" sz="1000">
                <a:solidFill>
                  <a:srgbClr val="FF0000"/>
                </a:solidFill>
              </a:rPr>
              <a:t>에 저장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5" name="_x247861960">
            <a:extLst>
              <a:ext uri="{FF2B5EF4-FFF2-40B4-BE49-F238E27FC236}">
                <a16:creationId xmlns:a16="http://schemas.microsoft.com/office/drawing/2014/main" id="{BE5B1772-AE20-40D4-AB99-B8FEFF46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37616"/>
            <a:ext cx="5400675" cy="5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47861800">
            <a:extLst>
              <a:ext uri="{FF2B5EF4-FFF2-40B4-BE49-F238E27FC236}">
                <a16:creationId xmlns:a16="http://schemas.microsoft.com/office/drawing/2014/main" id="{68957771-1FAD-43FE-890B-8B609D17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" y="2414016"/>
            <a:ext cx="4008438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8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2032</Words>
  <Application>Microsoft Office PowerPoint</Application>
  <PresentationFormat>와이드스크린</PresentationFormat>
  <Paragraphs>477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함초롬바탕</vt:lpstr>
      <vt:lpstr>Arial</vt:lpstr>
      <vt:lpstr>Office 테마</vt:lpstr>
      <vt:lpstr>국방 사이버 보안</vt:lpstr>
      <vt:lpstr>/Training/Unit/Net/10  10. IP Spoofing</vt:lpstr>
      <vt:lpstr>PowerPoint 프레젠테이션</vt:lpstr>
      <vt:lpstr>PowerPoint 프레젠테이션</vt:lpstr>
      <vt:lpstr>/Training/Unit/Net/10  10. IP Spoofing -대응</vt:lpstr>
      <vt:lpstr>PowerPoint 프레젠테이션</vt:lpstr>
      <vt:lpstr>PowerPoint 프레젠테이션</vt:lpstr>
      <vt:lpstr>/Training/Unit/Net/13  13. DDOS – Ping of Death</vt:lpstr>
      <vt:lpstr>PowerPoint 프레젠테이션</vt:lpstr>
      <vt:lpstr>PowerPoint 프레젠테이션</vt:lpstr>
      <vt:lpstr>/Training/Unit/Net/13  13. DDOS – Ping of Death - 대응</vt:lpstr>
      <vt:lpstr>PowerPoint 프레젠테이션</vt:lpstr>
      <vt:lpstr>PowerPoint 프레젠테이션</vt:lpstr>
      <vt:lpstr>PowerPoint 프레젠테이션</vt:lpstr>
      <vt:lpstr>/Theory/T32   DNS 증폭 공격(DNS Amplification)</vt:lpstr>
      <vt:lpstr>/Theory/T32   DNS 재귀 쿼리</vt:lpstr>
      <vt:lpstr>/Theory/T32   DNS 재귀 쿼리</vt:lpstr>
      <vt:lpstr>/Theory/T32   DNS 재귀 쿼리</vt:lpstr>
      <vt:lpstr>/Theory/T32   DNS 재귀 쿼리</vt:lpstr>
      <vt:lpstr>/Theory/T32   DNS 쿼리의 타입</vt:lpstr>
      <vt:lpstr>/Theory/T32   DNS 쿼리의 타입</vt:lpstr>
      <vt:lpstr>/Theory/T32   DNS 증폭 공격(DNS Amplification)</vt:lpstr>
      <vt:lpstr>/Theory/T32   DNS 증폭 공격(DNS Amplification)</vt:lpstr>
      <vt:lpstr>/Training/Unit/Net/14  14. DDOS – DNS Amplification</vt:lpstr>
      <vt:lpstr>PowerPoint 프레젠테이션</vt:lpstr>
      <vt:lpstr>PowerPoint 프레젠테이션</vt:lpstr>
      <vt:lpstr>PowerPoint 프레젠테이션</vt:lpstr>
      <vt:lpstr>/Training/Unit/Net/14  14. DDOS – DNS Amplification</vt:lpstr>
      <vt:lpstr>PowerPoint 프레젠테이션</vt:lpstr>
      <vt:lpstr>PowerPoint 프레젠테이션</vt:lpstr>
      <vt:lpstr>PowerPoint 프레젠테이션</vt:lpstr>
      <vt:lpstr>/Training/Unit/Net/15  15. DDOS - Slowloris</vt:lpstr>
      <vt:lpstr>PowerPoint 프레젠테이션</vt:lpstr>
      <vt:lpstr>PowerPoint 프레젠테이션</vt:lpstr>
      <vt:lpstr>PowerPoint 프레젠테이션</vt:lpstr>
      <vt:lpstr>/Training/Unit/Net/15  15. DDOS - Slowloris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도우</dc:creator>
  <cp:lastModifiedBy>Author</cp:lastModifiedBy>
  <cp:revision>15</cp:revision>
  <dcterms:created xsi:type="dcterms:W3CDTF">2022-02-20T11:27:45Z</dcterms:created>
  <dcterms:modified xsi:type="dcterms:W3CDTF">2023-11-01T00:41:10Z</dcterms:modified>
</cp:coreProperties>
</file>